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09" r:id="rId5"/>
    <p:sldId id="358" r:id="rId6"/>
    <p:sldId id="359" r:id="rId7"/>
    <p:sldId id="357" r:id="rId8"/>
    <p:sldId id="402" r:id="rId9"/>
    <p:sldId id="367" r:id="rId10"/>
    <p:sldId id="412" r:id="rId11"/>
    <p:sldId id="363" r:id="rId12"/>
    <p:sldId id="364" r:id="rId13"/>
    <p:sldId id="368" r:id="rId14"/>
    <p:sldId id="396" r:id="rId15"/>
    <p:sldId id="369" r:id="rId16"/>
    <p:sldId id="382" r:id="rId17"/>
    <p:sldId id="393" r:id="rId18"/>
    <p:sldId id="403" r:id="rId19"/>
    <p:sldId id="404" r:id="rId20"/>
    <p:sldId id="400" r:id="rId21"/>
    <p:sldId id="401" r:id="rId22"/>
    <p:sldId id="409" r:id="rId23"/>
    <p:sldId id="413" r:id="rId24"/>
    <p:sldId id="410" r:id="rId25"/>
    <p:sldId id="411" r:id="rId26"/>
    <p:sldId id="379" r:id="rId27"/>
    <p:sldId id="415" r:id="rId28"/>
    <p:sldId id="416" r:id="rId29"/>
    <p:sldId id="377" r:id="rId30"/>
    <p:sldId id="378" r:id="rId31"/>
    <p:sldId id="371" r:id="rId32"/>
    <p:sldId id="372" r:id="rId33"/>
    <p:sldId id="373" r:id="rId34"/>
    <p:sldId id="374" r:id="rId35"/>
    <p:sldId id="375" r:id="rId36"/>
    <p:sldId id="376" r:id="rId37"/>
    <p:sldId id="380" r:id="rId38"/>
    <p:sldId id="381" r:id="rId39"/>
    <p:sldId id="414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5" autoAdjust="0"/>
    <p:restoredTop sz="94434" autoAdjust="0"/>
  </p:normalViewPr>
  <p:slideViewPr>
    <p:cSldViewPr snapToGrid="0">
      <p:cViewPr varScale="1">
        <p:scale>
          <a:sx n="112" d="100"/>
          <a:sy n="112" d="100"/>
        </p:scale>
        <p:origin x="102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imewo/Dropbox/Jaime/AA-UFPR/EspecializacaoIAA2020/AA-IAA-AM-2020/2020%20IAA-AM%20-%20Material%2005%20-%203%20-%20Avaliac&#807;a&#771;o%20e%20Comparac&#807;a&#771;o%20de%20Modelos%20-%20Auxiliar/Auxili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CURVA</a:t>
            </a:r>
            <a:r>
              <a:rPr lang="en-US" baseline="0" dirty="0"/>
              <a:t> ROC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Planilha1!$F$2</c:f>
              <c:strCache>
                <c:ptCount val="1"/>
                <c:pt idx="0">
                  <c:v>Y(Sensibilidade)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Planilha1!$E$3:$E$12</c:f>
              <c:numCache>
                <c:formatCode>0.00000</c:formatCode>
                <c:ptCount val="10"/>
                <c:pt idx="0">
                  <c:v>1.463747565E-2</c:v>
                </c:pt>
                <c:pt idx="1">
                  <c:v>2.4683770000000001E-2</c:v>
                </c:pt>
                <c:pt idx="2">
                  <c:v>3.4637366449999998E-2</c:v>
                </c:pt>
                <c:pt idx="3">
                  <c:v>3.4736639999999999E-2</c:v>
                </c:pt>
                <c:pt idx="4">
                  <c:v>5.4637466474000002E-2</c:v>
                </c:pt>
                <c:pt idx="5">
                  <c:v>5.8091286307053958E-2</c:v>
                </c:pt>
                <c:pt idx="6">
                  <c:v>7.4674664000000002E-2</c:v>
                </c:pt>
                <c:pt idx="7">
                  <c:v>8.4684757750000006E-2</c:v>
                </c:pt>
                <c:pt idx="8">
                  <c:v>8.4684775559999995E-2</c:v>
                </c:pt>
                <c:pt idx="9">
                  <c:v>9.1286307053941917E-2</c:v>
                </c:pt>
              </c:numCache>
            </c:numRef>
          </c:cat>
          <c:val>
            <c:numRef>
              <c:f>Planilha1!$F$3:$F$12</c:f>
              <c:numCache>
                <c:formatCode>0.00000</c:formatCode>
                <c:ptCount val="10"/>
                <c:pt idx="0">
                  <c:v>0.85988478400000001</c:v>
                </c:pt>
                <c:pt idx="1">
                  <c:v>0.88776566499999998</c:v>
                </c:pt>
                <c:pt idx="2">
                  <c:v>0.89726646399999999</c:v>
                </c:pt>
                <c:pt idx="3">
                  <c:v>0.91847757549999998</c:v>
                </c:pt>
                <c:pt idx="4">
                  <c:v>0.92857876859999999</c:v>
                </c:pt>
                <c:pt idx="5">
                  <c:v>0.94985757775000002</c:v>
                </c:pt>
                <c:pt idx="6">
                  <c:v>0.9606986899563319</c:v>
                </c:pt>
                <c:pt idx="7">
                  <c:v>0.96943231441048039</c:v>
                </c:pt>
                <c:pt idx="8">
                  <c:v>0.97379912663755464</c:v>
                </c:pt>
                <c:pt idx="9">
                  <c:v>0.98948858699999998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B-CE41-A6BA-E53051AAE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9882527"/>
        <c:axId val="560102479"/>
      </c:lineChart>
      <c:catAx>
        <c:axId val="5498825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60102479"/>
        <c:crosses val="autoZero"/>
        <c:auto val="1"/>
        <c:lblAlgn val="ctr"/>
        <c:lblOffset val="100"/>
        <c:noMultiLvlLbl val="0"/>
      </c:catAx>
      <c:valAx>
        <c:axId val="56010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49882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1E8E-6166-468A-B1C9-7F685C34DE95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8B8DD-E43B-412F-98FD-9878DFB5FD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186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9A52B-3637-4224-A535-EF6616F9FCC5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5A1D0-9FBB-4FB3-A3CE-E03397F9A4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7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34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2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0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4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5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5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8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5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03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15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99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8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80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1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2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6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44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35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8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5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9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16030"/>
            <a:ext cx="12191998" cy="927203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104672"/>
            <a:ext cx="9224191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9504657" y="-17627"/>
            <a:ext cx="3823064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43" y="40636"/>
            <a:ext cx="2055734" cy="765524"/>
          </a:xfrm>
          <a:prstGeom prst="rect">
            <a:avLst/>
          </a:prstGeom>
        </p:spPr>
      </p:pic>
      <p:sp>
        <p:nvSpPr>
          <p:cNvPr id="18" name="Rectangle 6"/>
          <p:cNvSpPr/>
          <p:nvPr userDrawn="1"/>
        </p:nvSpPr>
        <p:spPr>
          <a:xfrm>
            <a:off x="12128862" y="40636"/>
            <a:ext cx="45719" cy="870537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6"/>
          <p:cNvSpPr/>
          <p:nvPr userDrawn="1"/>
        </p:nvSpPr>
        <p:spPr>
          <a:xfrm>
            <a:off x="9550749" y="-8920"/>
            <a:ext cx="195883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6"/>
          <p:cNvSpPr/>
          <p:nvPr userDrawn="1"/>
        </p:nvSpPr>
        <p:spPr>
          <a:xfrm>
            <a:off x="9780778" y="-8920"/>
            <a:ext cx="57296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6"/>
          <p:cNvSpPr/>
          <p:nvPr userDrawn="1"/>
        </p:nvSpPr>
        <p:spPr>
          <a:xfrm>
            <a:off x="9909540" y="866502"/>
            <a:ext cx="2249804" cy="4571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4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02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6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0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13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 anchor="ctr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/>
          <a:lstStyle>
            <a:lvl1pPr marL="0" indent="0" algn="ctr">
              <a:buNone/>
              <a:defRPr sz="2400">
                <a:solidFill>
                  <a:srgbClr val="8C9CA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DB4B6E-02DE-9849-A0BA-DB6699A0E058}"/>
              </a:ext>
            </a:extLst>
          </p:cNvPr>
          <p:cNvSpPr txBox="1">
            <a:spLocks/>
          </p:cNvSpPr>
          <p:nvPr userDrawn="1"/>
        </p:nvSpPr>
        <p:spPr>
          <a:xfrm>
            <a:off x="10893779" y="-45156"/>
            <a:ext cx="1365956" cy="383117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Slide </a:t>
            </a:r>
            <a:fld id="{6E18DBF4-37B7-4C4F-9728-A1C100B177EE}" type="slidenum">
              <a:rPr lang="en-US" sz="1200" smtClean="0"/>
              <a:pPr algn="ctr"/>
              <a:t>‹nº›</a:t>
            </a:fld>
            <a:r>
              <a:rPr lang="en-US" sz="1200" dirty="0"/>
              <a:t> de 36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E58B43-2E8B-6848-AE63-9D57F728A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96" y="240030"/>
            <a:ext cx="1126004" cy="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474214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48428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422642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896856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268"/>
            <a:ext cx="41148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57697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4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86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44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43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92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6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1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30F1-578B-474E-AF0D-3C5E506F959B}" type="datetimeFigureOut">
              <a:rPr lang="pt-BR" smtClean="0"/>
              <a:t>24/08/2022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0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49" r:id="rId3"/>
    <p:sldLayoutId id="214748366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jaimewo@gmail.c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385404"/>
            <a:ext cx="12192000" cy="1174065"/>
          </a:xfrm>
        </p:spPr>
        <p:txBody>
          <a:bodyPr>
            <a:norm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Especialização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Artificial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Aplicada</a:t>
            </a:r>
            <a:endParaRPr lang="en-US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0100273" y="4961168"/>
            <a:ext cx="209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Prof. Dr. Jaime Wojciechowski</a:t>
            </a:r>
          </a:p>
          <a:p>
            <a:r>
              <a:rPr lang="en-US" sz="1200" dirty="0">
                <a:hlinkClick r:id="rId3"/>
              </a:rPr>
              <a:t>jaimewo@ufpr.br</a:t>
            </a:r>
            <a:endParaRPr lang="en-US" sz="1200" dirty="0"/>
          </a:p>
        </p:txBody>
      </p:sp>
      <p:cxnSp>
        <p:nvCxnSpPr>
          <p:cNvPr id="32" name="Conector reto 31"/>
          <p:cNvCxnSpPr/>
          <p:nvPr/>
        </p:nvCxnSpPr>
        <p:spPr>
          <a:xfrm>
            <a:off x="9898803" y="4972598"/>
            <a:ext cx="0" cy="1296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ítulo 1"/>
          <p:cNvSpPr txBox="1">
            <a:spLocks/>
          </p:cNvSpPr>
          <p:nvPr/>
        </p:nvSpPr>
        <p:spPr>
          <a:xfrm>
            <a:off x="1" y="1795149"/>
            <a:ext cx="12191999" cy="1206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Aprendizado de Máquina</a:t>
            </a:r>
          </a:p>
          <a:p>
            <a:pPr algn="ctr"/>
            <a:r>
              <a:rPr lang="pt-BR" sz="36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05 </a:t>
            </a:r>
            <a:r>
              <a:rPr lang="pt-B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Avaliação e Comparação de Modelos</a:t>
            </a:r>
            <a:endParaRPr lang="pt-BR" sz="36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43" y="6478128"/>
            <a:ext cx="2252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©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Todos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direitos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reservados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ao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autor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 descr="Captura de Tela 2017-06-06 às 11.10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30"/>
            <a:ext cx="12192000" cy="140126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" y="3091133"/>
            <a:ext cx="2256645" cy="13551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4" y="3091133"/>
            <a:ext cx="2300841" cy="17150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48" y="3116649"/>
            <a:ext cx="2257502" cy="9423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20" y="3091133"/>
            <a:ext cx="2307121" cy="16010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94" y="3112983"/>
            <a:ext cx="2287805" cy="1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1.3)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Precisão de uma classe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Número de vezes que uma classe foi classificada corretamente dividido pelo número de vezes que a classe foi classificada.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b="0" dirty="0" err="1">
                    <a:solidFill>
                      <a:schemeClr val="tx1"/>
                    </a:solidFill>
                  </a:rPr>
                  <a:t>Precisã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da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classe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positiva</m:t>
                    </m:r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𝑉𝑃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 err="1">
                    <a:solidFill>
                      <a:schemeClr val="tx1"/>
                    </a:solidFill>
                  </a:rPr>
                  <a:t>Precisã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da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classe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negativa</m:t>
                    </m:r>
                    <m:r>
                      <a:rPr 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𝑁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749506AA-5CAE-EC49-A06A-BE4967745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59" y="5440136"/>
            <a:ext cx="6384931" cy="12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8" y="98708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1.3)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Precisão da Classe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Email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 OK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 err="1">
                    <a:solidFill>
                      <a:schemeClr val="tx1"/>
                    </a:solidFill>
                  </a:rPr>
                  <a:t>Precisã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𝐸𝑚𝑎𝑖𝑙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𝑂𝐾</m:t>
                        </m:r>
                      </m:e>
                    </m:d>
                    <m:r>
                      <a:rPr 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𝐹𝑁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1290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1290+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47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1290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13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37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=0,9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648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=9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48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% </m:t>
                    </m:r>
                  </m:oMath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87084"/>
                <a:ext cx="11900261" cy="557401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/>
          <p:cNvSpPr txBox="1"/>
          <p:nvPr/>
        </p:nvSpPr>
        <p:spPr>
          <a:xfrm>
            <a:off x="810013" y="3793172"/>
            <a:ext cx="11612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Verdadeiro Negativo(VP) = 1290</a:t>
            </a:r>
          </a:p>
          <a:p>
            <a:r>
              <a:rPr lang="pt-BR" sz="2200" dirty="0"/>
              <a:t>Falso Positivo (FN) = 47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504581" y="3407570"/>
            <a:ext cx="43603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/>
              <a:t>Ou seja, nas 1337 vezes que a classe </a:t>
            </a:r>
            <a:r>
              <a:rPr lang="pt-BR" sz="2200" dirty="0" err="1"/>
              <a:t>Email</a:t>
            </a:r>
            <a:r>
              <a:rPr lang="pt-BR" sz="2200" dirty="0"/>
              <a:t> OK foi predita, em 1290 casos (96,48%) o algoritmo acertou. Então, para a classe </a:t>
            </a:r>
            <a:r>
              <a:rPr lang="pt-BR" sz="2200" dirty="0" err="1"/>
              <a:t>Email</a:t>
            </a:r>
            <a:r>
              <a:rPr lang="pt-BR" sz="2200" dirty="0"/>
              <a:t> OK, a precisão foi de 96,48%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D6045AD-7A75-A948-AF3F-AAF3F8ACB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74" y="2018364"/>
            <a:ext cx="4730436" cy="14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8" y="98708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1.3)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Precisão da Classe Spam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 err="1">
                    <a:solidFill>
                      <a:schemeClr val="tx1"/>
                    </a:solidFill>
                  </a:rPr>
                  <a:t>Precisã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pan</m:t>
                        </m:r>
                      </m:e>
                    </m:d>
                    <m:r>
                      <a:rPr 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𝐹𝑃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730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730+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730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55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=0,9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668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=9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68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% </m:t>
                    </m:r>
                  </m:oMath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87084"/>
                <a:ext cx="11900261" cy="557401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/>
          <p:cNvSpPr txBox="1"/>
          <p:nvPr/>
        </p:nvSpPr>
        <p:spPr>
          <a:xfrm>
            <a:off x="810013" y="3793172"/>
            <a:ext cx="11612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Verdadeiro Positivo(VN) = 730</a:t>
            </a:r>
          </a:p>
          <a:p>
            <a:r>
              <a:rPr lang="pt-BR" sz="2200" dirty="0"/>
              <a:t>Falso Negativo (FP) = 25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504581" y="3407570"/>
            <a:ext cx="43603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/>
              <a:t>Ou seja, nas 755 vezes que a classe Spam foi predita, em 730 casos (96,68%) o algoritmo acertou. Então, para a classe Spam, a precisão foi de 96,68%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62AB753-8A10-544D-981D-498C57E3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03" y="2033992"/>
            <a:ext cx="4730436" cy="14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586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1.4) </a:t>
            </a:r>
            <a:r>
              <a:rPr lang="pt-BR" sz="2800" b="1" dirty="0">
                <a:solidFill>
                  <a:srgbClr val="FF0000"/>
                </a:solidFill>
              </a:rPr>
              <a:t>Classificação – Sensibilidade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r>
              <a:rPr lang="pt-PT" sz="2800" dirty="0">
                <a:solidFill>
                  <a:schemeClr val="tx1"/>
                </a:solidFill>
              </a:rPr>
              <a:t>A Sensibilidade (também chamada de Taxa Positiva Verdadeira - TPV ou sensitividade ou </a:t>
            </a:r>
            <a:r>
              <a:rPr lang="pt-PT" sz="2800" dirty="0" err="1">
                <a:solidFill>
                  <a:schemeClr val="tx1"/>
                </a:solidFill>
              </a:rPr>
              <a:t>recall</a:t>
            </a:r>
            <a:r>
              <a:rPr lang="pt-PT" sz="2800" dirty="0">
                <a:solidFill>
                  <a:schemeClr val="tx1"/>
                </a:solidFill>
              </a:rPr>
              <a:t>), mede a proporção de positivos reais que são corretamente identificados como tal (por exemplo, a </a:t>
            </a:r>
            <a:r>
              <a:rPr lang="pt-PT" sz="2800" dirty="0" err="1">
                <a:solidFill>
                  <a:schemeClr val="tx1"/>
                </a:solidFill>
              </a:rPr>
              <a:t>porcentagem</a:t>
            </a:r>
            <a:r>
              <a:rPr lang="pt-PT" sz="2800" dirty="0">
                <a:solidFill>
                  <a:schemeClr val="tx1"/>
                </a:solidFill>
              </a:rPr>
              <a:t> de pessoas doentes que estão corretamente identificadas como tendo a condição).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É a precisão da classe positiva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45869" y="112559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1.4)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Sensibilidade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𝑆𝑒𝑛𝑠𝑖𝑏𝑖𝑙𝑖𝑑𝑎𝑑𝑒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Exemplo: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𝑆𝑒𝑛𝑠𝑖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𝑙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1290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1290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47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=0,9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648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=9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%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9" y="1125594"/>
                <a:ext cx="11900261" cy="557401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>
            <a:extLst>
              <a:ext uri="{FF2B5EF4-FFF2-40B4-BE49-F238E27FC236}">
                <a16:creationId xmlns:a16="http://schemas.microsoft.com/office/drawing/2014/main" id="{9BB6B1E5-2331-AC49-8FB2-F736CA388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23" y="4074353"/>
            <a:ext cx="4730436" cy="14360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A5D90A6-49C5-2247-9F6F-4999018EA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39" y="1934507"/>
            <a:ext cx="6384931" cy="12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586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1.5) </a:t>
            </a:r>
            <a:r>
              <a:rPr lang="pt-BR" sz="2800" b="1" dirty="0">
                <a:solidFill>
                  <a:srgbClr val="FF0000"/>
                </a:solidFill>
              </a:rPr>
              <a:t>Classificação – Especificidade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r>
              <a:rPr lang="pt-PT" sz="2800" dirty="0">
                <a:solidFill>
                  <a:schemeClr val="tx1"/>
                </a:solidFill>
              </a:rPr>
              <a:t>Mede a proporção de negativos reais que são corretamente identificados como tal.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É a precisão da classe negativa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1.5)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Especificidade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𝐸𝑠𝑝𝑒𝑐𝑖𝑓𝑖𝑐𝑖𝑑𝑎𝑑𝑒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Exemplo: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𝑠𝑝𝑒𝑐𝑖𝑓𝑖𝑐𝑖𝑑𝑎𝑑𝑒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730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730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25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=0,9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668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=9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68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%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D7A2A85F-E368-A842-870A-2258DFECB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39" y="1934507"/>
            <a:ext cx="6384931" cy="124804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75EE150-AB43-F949-80A2-9D0F239C7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23" y="4074353"/>
            <a:ext cx="4730436" cy="14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>
            <a:hlinkClick r:id="" action="ppaction://noaction">
              <a:snd r:embed="rId4" name="chimes.wav"/>
            </a:hlinkClick>
          </p:cNvPr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 (</a:t>
            </a:r>
            <a:r>
              <a:rPr lang="pt-BR" sz="2800" b="1" i="1" dirty="0" err="1">
                <a:solidFill>
                  <a:srgbClr val="FF0000"/>
                </a:solidFill>
              </a:rPr>
              <a:t>Receiving</a:t>
            </a:r>
            <a:r>
              <a:rPr lang="pt-BR" sz="2800" b="1" i="1" dirty="0">
                <a:solidFill>
                  <a:srgbClr val="FF0000"/>
                </a:solidFill>
              </a:rPr>
              <a:t> </a:t>
            </a:r>
            <a:r>
              <a:rPr lang="pt-BR" sz="2800" b="1" i="1" dirty="0" err="1">
                <a:solidFill>
                  <a:srgbClr val="FF0000"/>
                </a:solidFill>
              </a:rPr>
              <a:t>Operating</a:t>
            </a:r>
            <a:r>
              <a:rPr lang="pt-BR" sz="2800" b="1" i="1" dirty="0">
                <a:solidFill>
                  <a:srgbClr val="FF0000"/>
                </a:solidFill>
              </a:rPr>
              <a:t> </a:t>
            </a:r>
            <a:r>
              <a:rPr lang="pt-BR" sz="2800" b="1" i="1" dirty="0" err="1">
                <a:solidFill>
                  <a:srgbClr val="FF0000"/>
                </a:solidFill>
              </a:rPr>
              <a:t>Characteristics</a:t>
            </a:r>
            <a:r>
              <a:rPr lang="pt-BR" sz="2800" b="1" dirty="0">
                <a:solidFill>
                  <a:srgbClr val="FF0000"/>
                </a:solidFill>
              </a:rPr>
              <a:t>)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Tem por objetivo medir o desempenho de vários classificadores (classificação com várias técnicas).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É um gráfico bidimensional onde: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no eixo </a:t>
            </a:r>
            <a:r>
              <a:rPr lang="pt-BR" sz="2800" dirty="0" err="1">
                <a:solidFill>
                  <a:schemeClr val="tx1"/>
                </a:solidFill>
              </a:rPr>
              <a:t>x</a:t>
            </a:r>
            <a:r>
              <a:rPr lang="pt-BR" sz="2800" dirty="0">
                <a:solidFill>
                  <a:schemeClr val="tx1"/>
                </a:solidFill>
              </a:rPr>
              <a:t> é colocado o valor de 1 - Especificidade </a:t>
            </a:r>
            <a:r>
              <a:rPr lang="pt-BR" sz="2800" b="1" dirty="0">
                <a:solidFill>
                  <a:srgbClr val="FF0000"/>
                </a:solidFill>
              </a:rPr>
              <a:t>(1 - VN / (VN+FP) )</a:t>
            </a:r>
          </a:p>
          <a:p>
            <a:pPr marL="457200" indent="-457200">
              <a:buFont typeface="Arial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no eixo </a:t>
            </a:r>
            <a:r>
              <a:rPr lang="pt-BR" sz="2800" dirty="0" err="1">
                <a:solidFill>
                  <a:schemeClr val="tx1"/>
                </a:solidFill>
              </a:rPr>
              <a:t>y</a:t>
            </a:r>
            <a:r>
              <a:rPr lang="pt-BR" sz="2800" dirty="0">
                <a:solidFill>
                  <a:schemeClr val="tx1"/>
                </a:solidFill>
              </a:rPr>
              <a:t>, a precisão da classe positiva (Sensibilidade) </a:t>
            </a:r>
            <a:r>
              <a:rPr lang="pt-BR" sz="2800" b="1" dirty="0">
                <a:solidFill>
                  <a:srgbClr val="FF0000"/>
                </a:solidFill>
              </a:rPr>
              <a:t>(VP / (VP+FN) )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Nele são plotados os valores de </a:t>
            </a:r>
            <a:r>
              <a:rPr lang="pt-BR" sz="2800" dirty="0" err="1">
                <a:solidFill>
                  <a:schemeClr val="tx1"/>
                </a:solidFill>
              </a:rPr>
              <a:t>x</a:t>
            </a:r>
            <a:r>
              <a:rPr lang="pt-BR" sz="2800" dirty="0">
                <a:solidFill>
                  <a:schemeClr val="tx1"/>
                </a:solidFill>
              </a:rPr>
              <a:t> e </a:t>
            </a:r>
            <a:r>
              <a:rPr lang="pt-BR" sz="2800" dirty="0" err="1">
                <a:solidFill>
                  <a:schemeClr val="tx1"/>
                </a:solidFill>
              </a:rPr>
              <a:t>y</a:t>
            </a:r>
            <a:r>
              <a:rPr lang="pt-BR" sz="2800" dirty="0">
                <a:solidFill>
                  <a:schemeClr val="tx1"/>
                </a:solidFill>
              </a:rPr>
              <a:t> de cada técnica.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FC85843-887F-A149-9B12-5DDCA956460E}"/>
              </a:ext>
            </a:extLst>
          </p:cNvPr>
          <p:cNvGrpSpPr/>
          <p:nvPr/>
        </p:nvGrpSpPr>
        <p:grpSpPr>
          <a:xfrm>
            <a:off x="9075420" y="46317"/>
            <a:ext cx="2159205" cy="789664"/>
            <a:chOff x="0" y="0"/>
            <a:chExt cx="2483283" cy="623744"/>
          </a:xfrm>
        </p:grpSpPr>
        <p:sp>
          <p:nvSpPr>
            <p:cNvPr id="14" name="Nuvem 13">
              <a:extLst>
                <a:ext uri="{FF2B5EF4-FFF2-40B4-BE49-F238E27FC236}">
                  <a16:creationId xmlns:a16="http://schemas.microsoft.com/office/drawing/2014/main" id="{3041C1B3-B3CB-DC49-87B5-DC680C658B87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5" name="Raio 14">
              <a:extLst>
                <a:ext uri="{FF2B5EF4-FFF2-40B4-BE49-F238E27FC236}">
                  <a16:creationId xmlns:a16="http://schemas.microsoft.com/office/drawing/2014/main" id="{093BAA9A-EDC6-2843-9675-F2C43ACFE6DF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6" name="CaixaDeTexto 5">
              <a:extLst>
                <a:ext uri="{FF2B5EF4-FFF2-40B4-BE49-F238E27FC236}">
                  <a16:creationId xmlns:a16="http://schemas.microsoft.com/office/drawing/2014/main" id="{B7FFA642-365E-3E42-96C9-F81E15C37479}"/>
                </a:ext>
              </a:extLst>
            </p:cNvPr>
            <p:cNvSpPr txBox="1"/>
            <p:nvPr/>
          </p:nvSpPr>
          <p:spPr>
            <a:xfrm>
              <a:off x="214454" y="83835"/>
              <a:ext cx="1576007" cy="21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ROC </a:t>
              </a:r>
              <a:r>
                <a:rPr lang="pt-BR" sz="1200" b="1" kern="12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1200" b="1" kern="12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?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Um classificador é considerado melhor</a:t>
            </a:r>
          </a:p>
          <a:p>
            <a:r>
              <a:rPr lang="pt-BR" sz="2800" dirty="0">
                <a:solidFill>
                  <a:schemeClr val="tx1"/>
                </a:solidFill>
              </a:rPr>
              <a:t>que outro se o seu ponto</a:t>
            </a:r>
          </a:p>
          <a:p>
            <a:r>
              <a:rPr lang="pt-BR" sz="2800" dirty="0">
                <a:solidFill>
                  <a:schemeClr val="tx1"/>
                </a:solidFill>
              </a:rPr>
              <a:t>encontra-se mais próximo do Céu ROC, </a:t>
            </a:r>
          </a:p>
          <a:p>
            <a:r>
              <a:rPr lang="pt-BR" sz="2800" dirty="0">
                <a:solidFill>
                  <a:schemeClr val="tx1"/>
                </a:solidFill>
              </a:rPr>
              <a:t>onde é o ponto (0,1).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304960" y="5252229"/>
            <a:ext cx="1680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 err="1"/>
              <a:t>Facelli</a:t>
            </a:r>
            <a:r>
              <a:rPr lang="pt-BR" sz="1200" dirty="0"/>
              <a:t>, </a:t>
            </a:r>
            <a:r>
              <a:rPr lang="pt-BR" sz="1200" dirty="0" err="1"/>
              <a:t>k</a:t>
            </a:r>
            <a:r>
              <a:rPr lang="pt-BR" sz="1200" dirty="0"/>
              <a:t>, 2017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57" y="1435112"/>
            <a:ext cx="5067582" cy="39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8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7" y="1875103"/>
            <a:ext cx="10058400" cy="40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>
            <a:hlinkClick r:id="" action="ppaction://noaction">
              <a:snd r:embed="rId4" name="chimes.wav"/>
            </a:hlinkClick>
          </p:cNvPr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1600" dirty="0">
              <a:solidFill>
                <a:schemeClr val="tx1"/>
              </a:solidFill>
              <a:latin typeface="Nyal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Após gerar um modelo, seja de classificação ou regressão, é preciso avaliar sua qualidade por meio de métricas estatísticas.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Se a qualidade for ruim, deve-se ajustar o modelo com outras customizações ou mesmo descartá-lo.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</a:rPr>
              <a:t>Também é preciso fazer uma comparação dessas métricas para escolher o melhor modelo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0764093-4870-B142-86FA-8CEB27CC6247}"/>
              </a:ext>
            </a:extLst>
          </p:cNvPr>
          <p:cNvGrpSpPr/>
          <p:nvPr/>
        </p:nvGrpSpPr>
        <p:grpSpPr>
          <a:xfrm>
            <a:off x="9075420" y="46317"/>
            <a:ext cx="2159205" cy="789664"/>
            <a:chOff x="0" y="0"/>
            <a:chExt cx="2483283" cy="623744"/>
          </a:xfrm>
        </p:grpSpPr>
        <p:sp>
          <p:nvSpPr>
            <p:cNvPr id="14" name="Nuvem 13">
              <a:extLst>
                <a:ext uri="{FF2B5EF4-FFF2-40B4-BE49-F238E27FC236}">
                  <a16:creationId xmlns:a16="http://schemas.microsoft.com/office/drawing/2014/main" id="{B47E913C-3E0F-294B-9688-CA37994CCE46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5" name="Raio 14">
              <a:extLst>
                <a:ext uri="{FF2B5EF4-FFF2-40B4-BE49-F238E27FC236}">
                  <a16:creationId xmlns:a16="http://schemas.microsoft.com/office/drawing/2014/main" id="{62E455EB-453B-8940-A2A0-C271C975072D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6" name="CaixaDeTexto 5">
              <a:extLst>
                <a:ext uri="{FF2B5EF4-FFF2-40B4-BE49-F238E27FC236}">
                  <a16:creationId xmlns:a16="http://schemas.microsoft.com/office/drawing/2014/main" id="{E8678BDE-9281-AE40-BDEB-BCA91DF6A52A}"/>
                </a:ext>
              </a:extLst>
            </p:cNvPr>
            <p:cNvSpPr txBox="1"/>
            <p:nvPr/>
          </p:nvSpPr>
          <p:spPr>
            <a:xfrm>
              <a:off x="214454" y="83835"/>
              <a:ext cx="1576007" cy="51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Pessoal bora </a:t>
              </a:r>
              <a:r>
                <a:rPr lang="pt-BR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sair de fininho um a um</a:t>
              </a: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9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4DA7256-A3D7-0443-BCA7-E9EDAEB07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08130"/>
              </p:ext>
            </p:extLst>
          </p:nvPr>
        </p:nvGraphicFramePr>
        <p:xfrm>
          <a:off x="4157662" y="1254125"/>
          <a:ext cx="5329235" cy="5340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7834">
                  <a:extLst>
                    <a:ext uri="{9D8B030D-6E8A-4147-A177-3AD203B41FA5}">
                      <a16:colId xmlns:a16="http://schemas.microsoft.com/office/drawing/2014/main" val="3898927838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4281946576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682736966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1779614549"/>
                    </a:ext>
                  </a:extLst>
                </a:gridCol>
                <a:gridCol w="867834">
                  <a:extLst>
                    <a:ext uri="{9D8B030D-6E8A-4147-A177-3AD203B41FA5}">
                      <a16:colId xmlns:a16="http://schemas.microsoft.com/office/drawing/2014/main" val="2880569976"/>
                    </a:ext>
                  </a:extLst>
                </a:gridCol>
                <a:gridCol w="990065">
                  <a:extLst>
                    <a:ext uri="{9D8B030D-6E8A-4147-A177-3AD203B41FA5}">
                      <a16:colId xmlns:a16="http://schemas.microsoft.com/office/drawing/2014/main" val="1039562974"/>
                    </a:ext>
                  </a:extLst>
                </a:gridCol>
              </a:tblGrid>
              <a:tr h="30644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Exemplo </a:t>
                      </a:r>
                      <a:r>
                        <a:rPr lang="pt-BR" sz="18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r>
                        <a:rPr lang="pt-BR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 e </a:t>
                      </a:r>
                      <a:r>
                        <a:rPr lang="pt-BR" sz="18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y</a:t>
                      </a:r>
                      <a:r>
                        <a:rPr lang="pt-BR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 da Análise ROC com várias classes</a:t>
                      </a:r>
                      <a:endParaRPr lang="pt-B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47197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van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saab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bus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opel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401151564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van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3538839722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55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err="1">
                          <a:effectLst/>
                        </a:rPr>
                        <a:t>saab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633460812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bus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411695262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62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err="1">
                          <a:effectLst/>
                        </a:rPr>
                        <a:t>opel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468837272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679348843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van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x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y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622650416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192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van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0,02907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0,964824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26149974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501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697967438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710297072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saab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159761525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154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err="1">
                          <a:effectLst/>
                        </a:rPr>
                        <a:t>saab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0,110561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0,709677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3112732242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539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3978647374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33858655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bus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883039301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206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bus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0,022088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0,944954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539727691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487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4000949728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81985570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opel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328992791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141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71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err="1">
                          <a:effectLst/>
                        </a:rPr>
                        <a:t>opel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0,098039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0,665094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2914071929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60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552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effectLst/>
                        </a:rPr>
                        <a:t>outros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3361798060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418316430"/>
                  </a:ext>
                </a:extLst>
              </a:tr>
              <a:tr h="21889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Média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0,06494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0,821138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7" marR="8917" marT="8917" marB="0" anchor="b"/>
                </a:tc>
                <a:extLst>
                  <a:ext uri="{0D108BD9-81ED-4DB2-BD59-A6C34878D82A}">
                    <a16:rowId xmlns:a16="http://schemas.microsoft.com/office/drawing/2014/main" val="109619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9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 – Curva ROC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Normalmente um classificador é executado diversas vezes, com diversas parametrizações, e em cada rodada é gerada uma matriz de confusão e calculada a Especificidade e Sensibilidade. Se plotarmos todos esses resultados num gráfico, temos uma Curva ROC.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7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44484" y="1114164"/>
            <a:ext cx="11900260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2800" dirty="0">
                <a:solidFill>
                  <a:schemeClr val="tx1"/>
                </a:solidFill>
              </a:rPr>
              <a:t>1.6) </a:t>
            </a:r>
            <a:r>
              <a:rPr lang="pt-BR" sz="2800" b="1" dirty="0">
                <a:solidFill>
                  <a:srgbClr val="FF0000"/>
                </a:solidFill>
              </a:rPr>
              <a:t>Análise ROC – Curva ROC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	.</a:t>
            </a:r>
          </a:p>
          <a:p>
            <a:r>
              <a:rPr lang="pt-BR" sz="2800" dirty="0">
                <a:solidFill>
                  <a:schemeClr val="tx1"/>
                </a:solidFill>
              </a:rPr>
              <a:t>	.</a:t>
            </a:r>
          </a:p>
          <a:p>
            <a:r>
              <a:rPr lang="pt-BR" sz="2800" dirty="0">
                <a:solidFill>
                  <a:schemeClr val="tx1"/>
                </a:solidFill>
              </a:rPr>
              <a:t>	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D7F5821-50A4-8047-BC61-E11D61AEB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40090"/>
              </p:ext>
            </p:extLst>
          </p:nvPr>
        </p:nvGraphicFramePr>
        <p:xfrm>
          <a:off x="424180" y="2084070"/>
          <a:ext cx="16510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70773052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35802053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Matriz de Confusão 1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450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440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089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45805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8A31B3-436C-3246-808A-25329918B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57304"/>
              </p:ext>
            </p:extLst>
          </p:nvPr>
        </p:nvGraphicFramePr>
        <p:xfrm>
          <a:off x="424180" y="3053975"/>
          <a:ext cx="16510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27922884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952669677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Matriz de Confusão 2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0002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446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482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219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760496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CCB97FE-A615-3B4D-9EC5-6AA50CC03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19926"/>
              </p:ext>
            </p:extLst>
          </p:nvPr>
        </p:nvGraphicFramePr>
        <p:xfrm>
          <a:off x="424180" y="3980325"/>
          <a:ext cx="16510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8827771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20779769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Matriz de Confusão 3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07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444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035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223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26411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2A6F310-0FED-EF45-B713-75365F9A9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63225"/>
              </p:ext>
            </p:extLst>
          </p:nvPr>
        </p:nvGraphicFramePr>
        <p:xfrm>
          <a:off x="424180" y="5773783"/>
          <a:ext cx="16510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44560896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39160471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Matriz de Confusão 10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84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441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8617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11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220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68176"/>
                  </a:ext>
                </a:extLst>
              </a:tr>
            </a:tbl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3DE0463D-B5F8-D040-9A66-A468A33170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607660"/>
              </p:ext>
            </p:extLst>
          </p:nvPr>
        </p:nvGraphicFramePr>
        <p:xfrm>
          <a:off x="6080759" y="2871833"/>
          <a:ext cx="5880100" cy="351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597402C-04CE-924E-AF2A-8C7FEB9A3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6314"/>
              </p:ext>
            </p:extLst>
          </p:nvPr>
        </p:nvGraphicFramePr>
        <p:xfrm>
          <a:off x="3136571" y="3030583"/>
          <a:ext cx="2717799" cy="243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018">
                  <a:extLst>
                    <a:ext uri="{9D8B030D-6E8A-4147-A177-3AD203B41FA5}">
                      <a16:colId xmlns:a16="http://schemas.microsoft.com/office/drawing/2014/main" val="3161895875"/>
                    </a:ext>
                  </a:extLst>
                </a:gridCol>
                <a:gridCol w="1344629">
                  <a:extLst>
                    <a:ext uri="{9D8B030D-6E8A-4147-A177-3AD203B41FA5}">
                      <a16:colId xmlns:a16="http://schemas.microsoft.com/office/drawing/2014/main" val="1541813053"/>
                    </a:ext>
                  </a:extLst>
                </a:gridCol>
                <a:gridCol w="1132152">
                  <a:extLst>
                    <a:ext uri="{9D8B030D-6E8A-4147-A177-3AD203B41FA5}">
                      <a16:colId xmlns:a16="http://schemas.microsoft.com/office/drawing/2014/main" val="2808608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1 - VN / (VN+FP)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>
                          <a:effectLst/>
                        </a:rPr>
                        <a:t>VP / (VP+FN)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7531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X</a:t>
                      </a:r>
                      <a:r>
                        <a:rPr lang="pt-BR" sz="1200" b="1" u="none" strike="noStrike" dirty="0">
                          <a:effectLst/>
                        </a:rPr>
                        <a:t> (1-Especificidade)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 err="1">
                          <a:effectLst/>
                        </a:rPr>
                        <a:t>Y</a:t>
                      </a:r>
                      <a:r>
                        <a:rPr lang="pt-BR" sz="1200" b="1" u="none" strike="noStrike" dirty="0">
                          <a:effectLst/>
                        </a:rPr>
                        <a:t>(Sensibilidade)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197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0,01464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0,85988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377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2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0,02468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0,88777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5931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3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0,03464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0,89727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4808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4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0,03474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0,91848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3870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5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0,05464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0,92858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877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6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0,05809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0,94986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517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7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0,07467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0,96070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398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8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0,08468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0,96943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887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9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0,08468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0,97380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913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10</a:t>
                      </a:r>
                      <a:endParaRPr lang="pt-B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effectLst/>
                        </a:rPr>
                        <a:t>0,09129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effectLst/>
                        </a:rPr>
                        <a:t>0,98949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011117"/>
                  </a:ext>
                </a:extLst>
              </a:tr>
            </a:tbl>
          </a:graphicData>
        </a:graphic>
      </p:graphicFrame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DAC6A9C-C4F0-1A44-8358-0B0C4EA31FC3}"/>
              </a:ext>
            </a:extLst>
          </p:cNvPr>
          <p:cNvCxnSpPr/>
          <p:nvPr/>
        </p:nvCxnSpPr>
        <p:spPr>
          <a:xfrm>
            <a:off x="2075180" y="2468880"/>
            <a:ext cx="976630" cy="1668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A5FCE9C-A064-6C4B-B07D-8238C76632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75180" y="3358775"/>
            <a:ext cx="990485" cy="765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3670491-00A9-734C-BEFF-74A182E8D17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75180" y="4124283"/>
            <a:ext cx="976630" cy="1608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780FE469-6683-0740-8989-7FE560A70801}"/>
              </a:ext>
            </a:extLst>
          </p:cNvPr>
          <p:cNvCxnSpPr>
            <a:cxnSpLocks/>
          </p:cNvCxnSpPr>
          <p:nvPr/>
        </p:nvCxnSpPr>
        <p:spPr>
          <a:xfrm flipV="1">
            <a:off x="2146086" y="4124282"/>
            <a:ext cx="905724" cy="21102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	2.1) </a:t>
            </a:r>
            <a:r>
              <a:rPr lang="pt-BR" sz="2800" b="1" dirty="0">
                <a:solidFill>
                  <a:srgbClr val="FF0000"/>
                </a:solidFill>
              </a:rPr>
              <a:t>Regressão – Revisão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en-US" sz="2800" b="0" i="1" dirty="0">
              <a:solidFill>
                <a:schemeClr val="tx1"/>
              </a:solidFill>
              <a:latin typeface="Cambria Math" charset="0"/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0824ED-3556-7E4C-8018-621FDEC01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09" y="2240279"/>
            <a:ext cx="5862381" cy="37033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40C57A-5B9C-7E43-90FA-E7A550FAE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" y="2240278"/>
            <a:ext cx="5765333" cy="367102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EAC6A704-9F3C-FB41-BF96-7F66B10A6A6D}"/>
              </a:ext>
            </a:extLst>
          </p:cNvPr>
          <p:cNvSpPr/>
          <p:nvPr/>
        </p:nvSpPr>
        <p:spPr>
          <a:xfrm>
            <a:off x="6168509" y="6219093"/>
            <a:ext cx="4393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Fonte: Aula de </a:t>
            </a:r>
            <a:r>
              <a:rPr lang="pt-BR" b="1" dirty="0" err="1">
                <a:solidFill>
                  <a:srgbClr val="FF0000"/>
                </a:solidFill>
              </a:rPr>
              <a:t>R</a:t>
            </a:r>
            <a:r>
              <a:rPr lang="pt-BR" b="1" dirty="0">
                <a:solidFill>
                  <a:srgbClr val="FF0000"/>
                </a:solidFill>
              </a:rPr>
              <a:t> do Professor da Vinhetinha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9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2.1)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Regressão – R2 – Coeficiente de Determinação Múltipla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800" b="0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2=1−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𝑟𝑒𝑎𝑙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𝑒𝑠𝑡𝑖𝑚𝑎𝑑𝑜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é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𝑑𝑖𝑎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𝑑𝑜𝑠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𝑣𝑎𝑙𝑜𝑟𝑒𝑠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𝑟𝑒𝑎𝑖𝑠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𝑖𝑛𝑠𝑡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â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𝑛𝑐𝑖𝑎𝑠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𝑎𝑚𝑜𝑠𝑡𝑟𝑎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418011" y="1972920"/>
            <a:ext cx="1161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um valor entre 0 e 1 que reflete quanto o modelo consegue explicar os valores observados. Avalia a qualidade do ajuste do modelo. Avalia o quanto a reta de regressão é melhor que a reta média. Quanto mais próximo de 1, melhor o modelo.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0D09AD-3F0C-ED43-9B3A-7A459A431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60" y="4564136"/>
            <a:ext cx="6445250" cy="64188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9FE9096-0668-804B-9874-4A005E69F686}"/>
              </a:ext>
            </a:extLst>
          </p:cNvPr>
          <p:cNvSpPr/>
          <p:nvPr/>
        </p:nvSpPr>
        <p:spPr>
          <a:xfrm>
            <a:off x="5064760" y="4112503"/>
            <a:ext cx="1871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Codificação em </a:t>
            </a:r>
            <a:r>
              <a:rPr lang="pt-BR" b="1" dirty="0" err="1">
                <a:solidFill>
                  <a:srgbClr val="FF0000"/>
                </a:solidFill>
              </a:rPr>
              <a:t>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0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>
            <a:hlinkClick r:id="" action="ppaction://noaction">
              <a:snd r:embed="rId4" name="chimes.wav"/>
            </a:hlinkClick>
          </p:cNvPr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2.1) </a:t>
            </a:r>
            <a:r>
              <a:rPr lang="pt-BR" sz="2800" b="1" dirty="0">
                <a:solidFill>
                  <a:srgbClr val="FF0000"/>
                </a:solidFill>
              </a:rPr>
              <a:t>Regressão – R2 – Coeficiente de Determinação Múltipla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B6B8CD-E0C5-9C42-ACC7-DFD86BD6E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1864309"/>
            <a:ext cx="5719846" cy="415988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75EE2D2-C95C-E947-BE83-94AD6BCC5AA7}"/>
              </a:ext>
            </a:extLst>
          </p:cNvPr>
          <p:cNvCxnSpPr/>
          <p:nvPr/>
        </p:nvCxnSpPr>
        <p:spPr>
          <a:xfrm>
            <a:off x="3303270" y="3669030"/>
            <a:ext cx="490831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7FB1319-8B57-1748-977E-3EC20C910B62}"/>
              </a:ext>
            </a:extLst>
          </p:cNvPr>
          <p:cNvCxnSpPr/>
          <p:nvPr/>
        </p:nvCxnSpPr>
        <p:spPr>
          <a:xfrm flipV="1">
            <a:off x="4617720" y="3257550"/>
            <a:ext cx="0" cy="13716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3B05DD5-E0A3-7B48-A729-BBC1F112EDCD}"/>
              </a:ext>
            </a:extLst>
          </p:cNvPr>
          <p:cNvCxnSpPr>
            <a:cxnSpLocks/>
          </p:cNvCxnSpPr>
          <p:nvPr/>
        </p:nvCxnSpPr>
        <p:spPr>
          <a:xfrm>
            <a:off x="4617720" y="3418659"/>
            <a:ext cx="0" cy="250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E84DDD36-59B6-EE41-A2A2-76FD4D1B2650}"/>
              </a:ext>
            </a:extLst>
          </p:cNvPr>
          <p:cNvSpPr/>
          <p:nvPr/>
        </p:nvSpPr>
        <p:spPr>
          <a:xfrm>
            <a:off x="8111609" y="3515141"/>
            <a:ext cx="1036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Reta Média</a:t>
            </a:r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D33B08F-1991-2345-ACEE-002C77098385}"/>
              </a:ext>
            </a:extLst>
          </p:cNvPr>
          <p:cNvGrpSpPr/>
          <p:nvPr/>
        </p:nvGrpSpPr>
        <p:grpSpPr>
          <a:xfrm>
            <a:off x="9075420" y="46317"/>
            <a:ext cx="2159205" cy="789664"/>
            <a:chOff x="0" y="0"/>
            <a:chExt cx="2483283" cy="623744"/>
          </a:xfrm>
        </p:grpSpPr>
        <p:sp>
          <p:nvSpPr>
            <p:cNvPr id="16" name="Nuvem 15">
              <a:extLst>
                <a:ext uri="{FF2B5EF4-FFF2-40B4-BE49-F238E27FC236}">
                  <a16:creationId xmlns:a16="http://schemas.microsoft.com/office/drawing/2014/main" id="{2C09C369-49AC-EF4F-8909-FA1103902F17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9" name="Raio 18">
              <a:extLst>
                <a:ext uri="{FF2B5EF4-FFF2-40B4-BE49-F238E27FC236}">
                  <a16:creationId xmlns:a16="http://schemas.microsoft.com/office/drawing/2014/main" id="{A8A37255-17EF-074B-8575-97DCF2CFBA67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20" name="CaixaDeTexto 5">
              <a:extLst>
                <a:ext uri="{FF2B5EF4-FFF2-40B4-BE49-F238E27FC236}">
                  <a16:creationId xmlns:a16="http://schemas.microsoft.com/office/drawing/2014/main" id="{06FA12A5-3E9D-3043-9E08-57A2C5E1F6AE}"/>
                </a:ext>
              </a:extLst>
            </p:cNvPr>
            <p:cNvSpPr txBox="1"/>
            <p:nvPr/>
          </p:nvSpPr>
          <p:spPr>
            <a:xfrm>
              <a:off x="214454" y="83835"/>
              <a:ext cx="1576007" cy="510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pt-BR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 = Retardados 2</a:t>
              </a:r>
            </a:p>
            <a:p>
              <a:pPr algn="ctr">
                <a:spcAft>
                  <a:spcPts val="0"/>
                </a:spcAft>
              </a:pPr>
              <a:r>
                <a:rPr lang="pt-BR" sz="12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(ele e o professor da vinhetinha)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61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2.2) </a:t>
            </a:r>
            <a:r>
              <a:rPr lang="pt-BR" sz="2800" b="1" dirty="0">
                <a:solidFill>
                  <a:srgbClr val="FF0000"/>
                </a:solidFill>
              </a:rPr>
              <a:t>Regressão – </a:t>
            </a:r>
            <a:r>
              <a:rPr lang="pt-BR" sz="2800" b="1" dirty="0" err="1">
                <a:solidFill>
                  <a:srgbClr val="FF0000"/>
                </a:solidFill>
              </a:rPr>
              <a:t>Syx</a:t>
            </a:r>
            <a:r>
              <a:rPr lang="pt-BR" sz="2800" b="1" dirty="0">
                <a:solidFill>
                  <a:srgbClr val="FF0000"/>
                </a:solidFill>
              </a:rPr>
              <a:t> - Erro padrão da Estimativa 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9560" y="2186854"/>
            <a:ext cx="116128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o desvio padrão dos valores previstos da variável dependente ao redor da linha de regressão estimada.</a:t>
            </a:r>
          </a:p>
          <a:p>
            <a:endParaRPr lang="pt-BR" sz="2400" dirty="0"/>
          </a:p>
          <a:p>
            <a:r>
              <a:rPr lang="pt-BR" sz="2400" dirty="0"/>
              <a:t>Quanto menor o erro padrão da estimativa, melhor o modelo.</a:t>
            </a:r>
          </a:p>
          <a:p>
            <a:endParaRPr lang="pt-BR" sz="2400" dirty="0"/>
          </a:p>
          <a:p>
            <a:r>
              <a:rPr lang="pt-BR" sz="2400" dirty="0"/>
              <a:t>O erro padrão da estimativa é uma medida da proximidade dos valores estimados (usando a regressão estimada) e os valores reais.</a:t>
            </a:r>
          </a:p>
        </p:txBody>
      </p:sp>
    </p:spTree>
    <p:extLst>
      <p:ext uri="{BB962C8B-B14F-4D97-AF65-F5344CB8AC3E}">
        <p14:creationId xmlns:p14="http://schemas.microsoft.com/office/powerpoint/2010/main" val="14773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2.2)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Regressão –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Syx</a:t>
                </a:r>
                <a:endParaRPr lang="pt-BR" sz="2800" b="1" dirty="0">
                  <a:solidFill>
                    <a:srgbClr val="FF0000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𝑆𝑦𝑥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𝑟𝑒𝑎𝑙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𝑒𝑠𝑡𝑖𝑚𝑎𝑑𝑜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𝑖𝑛𝑠𝑡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â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𝑛𝑐𝑖𝑎𝑠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𝑎𝑚𝑜𝑠𝑡𝑟𝑎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𝑣𝑎𝑟𝑖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𝑣𝑒𝑖𝑠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𝑑𝑜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𝑚𝑜𝑑𝑒𝑙𝑜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 t="-45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5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2.3) </a:t>
            </a:r>
            <a:r>
              <a:rPr lang="pt-BR" sz="2800" b="1" dirty="0">
                <a:solidFill>
                  <a:srgbClr val="FF0000"/>
                </a:solidFill>
              </a:rPr>
              <a:t>Regressão – Coeficiente de Pearson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9560" y="2186854"/>
            <a:ext cx="1161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Mede o grau de correlação entre duas variáveis. No caso de Regressão, mede o grau de correlação entre o valor da variável independente e a variável dependente</a:t>
            </a:r>
          </a:p>
          <a:p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420608" y="1679291"/>
                <a:ext cx="562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pt-B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608" y="1679291"/>
                <a:ext cx="56259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26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299622" y="3409556"/>
                <a:ext cx="551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pt-BR" dirty="0"/>
                  <a:t> 1 Significa uma correlação perfeita entre as variáveis</a:t>
                </a:r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22" y="3409556"/>
                <a:ext cx="551862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221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89560" y="3889883"/>
                <a:ext cx="116492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pt-BR" dirty="0"/>
                  <a:t> -1 Significa uma correlação negativa perfeita entre as duas variáveis - Isto é, se uma aumenta, a outra sempre diminui.</a:t>
                </a: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3889883"/>
                <a:ext cx="11649279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289560" y="4364401"/>
                <a:ext cx="62555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pt-BR" dirty="0"/>
                  <a:t> 0 Nada se pode afirmar sobre a correlação entre as variáveis</a:t>
                </a:r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4364401"/>
                <a:ext cx="6255559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8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2.3)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Regressão – Coeficiente de Pearson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Onde: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𝐶𝑜𝑒𝑓𝑖𝑐𝑖𝑒𝑛𝑡𝑒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𝑃𝑒𝑎𝑟𝑠𝑜𝑛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𝑟𝑒𝑎𝑙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𝑒𝑠𝑡𝑖𝑚𝑎𝑑𝑜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é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𝑑𝑖𝑎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𝑑𝑜𝑠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𝑣𝑎𝑙𝑜𝑟𝑒𝑠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𝑟𝑒𝑎𝑖𝑠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é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𝑑𝑖𝑎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𝑑𝑜𝑠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𝑣𝑎𝑙𝑜𝑟𝑒𝑠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𝑒𝑠𝑡𝑖𝑚𝑎𝑑𝑜𝑠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𝑖𝑛𝑠𝑡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â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𝑛𝑐𝑖𝑎𝑠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𝑎𝑚𝑜𝑠𝑡𝑟𝑎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97" y="1852414"/>
            <a:ext cx="3911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ct val="20000"/>
              </a:spcBef>
              <a:buSzPct val="80000"/>
            </a:pPr>
            <a:endParaRPr lang="pt-BR" sz="1600" dirty="0">
              <a:solidFill>
                <a:schemeClr val="tx1"/>
              </a:solidFill>
              <a:latin typeface="Nyala" pitchFamily="2" charset="0"/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1) </a:t>
            </a:r>
            <a:r>
              <a:rPr lang="pt-BR" sz="2800" b="1" dirty="0">
                <a:solidFill>
                  <a:srgbClr val="FF0000"/>
                </a:solidFill>
              </a:rPr>
              <a:t>Principais Métricas para Classificação: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1.1	Matriz de Confusão;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1.2	Acurácia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1.3	Precisão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1.4	Sensibilidade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1.5	Especificidade</a:t>
            </a:r>
          </a:p>
          <a:p>
            <a:r>
              <a:rPr lang="pt-BR" sz="2800" dirty="0">
                <a:solidFill>
                  <a:schemeClr val="tx1"/>
                </a:solidFill>
              </a:rPr>
              <a:t>1.6	Análise ROC</a:t>
            </a:r>
          </a:p>
        </p:txBody>
      </p:sp>
    </p:spTree>
    <p:extLst>
      <p:ext uri="{BB962C8B-B14F-4D97-AF65-F5344CB8AC3E}">
        <p14:creationId xmlns:p14="http://schemas.microsoft.com/office/powerpoint/2010/main" val="21910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2.4) </a:t>
            </a:r>
            <a:r>
              <a:rPr lang="pt-BR" sz="2800" b="1" dirty="0">
                <a:solidFill>
                  <a:srgbClr val="FF0000"/>
                </a:solidFill>
              </a:rPr>
              <a:t>Regressão – RMSE - Raiz Quadrada do Erro Médio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9560" y="2186854"/>
            <a:ext cx="1161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Ou </a:t>
            </a:r>
            <a:r>
              <a:rPr lang="pt-BR" sz="2400" i="1" dirty="0"/>
              <a:t>Root </a:t>
            </a:r>
            <a:r>
              <a:rPr lang="pt-BR" sz="2400" i="1" dirty="0" err="1"/>
              <a:t>Mean</a:t>
            </a:r>
            <a:r>
              <a:rPr lang="pt-BR" sz="2400" i="1" dirty="0"/>
              <a:t> Square </a:t>
            </a:r>
            <a:r>
              <a:rPr lang="pt-BR" sz="2400" i="1" dirty="0" err="1"/>
              <a:t>Error</a:t>
            </a:r>
            <a:r>
              <a:rPr lang="pt-BR" sz="2400" dirty="0"/>
              <a:t> é a medida do desvio médio entre real e estimado. Quanto mais próximo de zero, melhor o modelo já que os valores estimados são mais próximos dos reais (em média).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6430C5F-24F3-494A-B373-88431FC5E9A6}"/>
              </a:ext>
            </a:extLst>
          </p:cNvPr>
          <p:cNvGrpSpPr/>
          <p:nvPr/>
        </p:nvGrpSpPr>
        <p:grpSpPr>
          <a:xfrm>
            <a:off x="4391206" y="3089799"/>
            <a:ext cx="4357589" cy="3612467"/>
            <a:chOff x="2491740" y="1864309"/>
            <a:chExt cx="5719846" cy="415988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49ADF98-E913-0F43-8284-5D5C47C4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740" y="1864309"/>
              <a:ext cx="5719846" cy="4159888"/>
            </a:xfrm>
            <a:prstGeom prst="rect">
              <a:avLst/>
            </a:prstGeom>
          </p:spPr>
        </p:pic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7253ACE0-952B-3A4B-9B9E-3497E3D76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20" y="3211830"/>
              <a:ext cx="0" cy="206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EC5534E8-8C45-4543-8B15-FA3237EACA2E}"/>
                </a:ext>
              </a:extLst>
            </p:cNvPr>
            <p:cNvCxnSpPr>
              <a:cxnSpLocks/>
            </p:cNvCxnSpPr>
            <p:nvPr/>
          </p:nvCxnSpPr>
          <p:spPr>
            <a:xfrm>
              <a:off x="3888287" y="2290899"/>
              <a:ext cx="0" cy="4961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E66920B5-5422-004C-A415-6A3222892B03}"/>
                </a:ext>
              </a:extLst>
            </p:cNvPr>
            <p:cNvCxnSpPr>
              <a:cxnSpLocks/>
            </p:cNvCxnSpPr>
            <p:nvPr/>
          </p:nvCxnSpPr>
          <p:spPr>
            <a:xfrm>
              <a:off x="4229719" y="2832738"/>
              <a:ext cx="0" cy="2076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73D13182-1D1C-C74E-9FA9-FFE868162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860" y="3432810"/>
              <a:ext cx="0" cy="206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1334697D-8753-1B4D-BA7A-119363E13349}"/>
                </a:ext>
              </a:extLst>
            </p:cNvPr>
            <p:cNvCxnSpPr>
              <a:cxnSpLocks/>
            </p:cNvCxnSpPr>
            <p:nvPr/>
          </p:nvCxnSpPr>
          <p:spPr>
            <a:xfrm>
              <a:off x="5688330" y="3426280"/>
              <a:ext cx="0" cy="4748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89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2.4)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Regressão – RMSE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𝑅𝑀𝑆𝐸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𝑟𝑒𝑎𝑙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𝑒𝑠𝑡𝑖𝑚𝑎𝑑𝑜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𝑖𝑛𝑠𝑡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â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𝑛𝑐𝑖𝑎𝑠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𝑎𝑚𝑜𝑠𝑡𝑟𝑎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2.5) </a:t>
            </a:r>
            <a:r>
              <a:rPr lang="pt-BR" sz="2800" b="1" dirty="0">
                <a:solidFill>
                  <a:srgbClr val="FF0000"/>
                </a:solidFill>
              </a:rPr>
              <a:t>Regressão – MAE - Média Absoluta do Erro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9560" y="2186854"/>
            <a:ext cx="116128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 Ou </a:t>
            </a:r>
            <a:r>
              <a:rPr lang="pt-BR" sz="2400" i="1" dirty="0" err="1"/>
              <a:t>Mean</a:t>
            </a:r>
            <a:r>
              <a:rPr lang="pt-BR" sz="2400" i="1" dirty="0"/>
              <a:t> </a:t>
            </a:r>
            <a:r>
              <a:rPr lang="pt-BR" sz="2400" i="1" dirty="0" err="1"/>
              <a:t>Absolute</a:t>
            </a:r>
            <a:r>
              <a:rPr lang="pt-BR" sz="2400" i="1" dirty="0"/>
              <a:t> </a:t>
            </a:r>
            <a:r>
              <a:rPr lang="pt-BR" sz="2400" i="1" dirty="0" err="1"/>
              <a:t>Error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O RMSE às vezes privilegia as grandes diferenças (já que é elevada ao quadrado), podendo levar a erros na interpretação quando existem muitos casos em que o valor real é bem diferente do estimado.</a:t>
            </a:r>
          </a:p>
          <a:p>
            <a:endParaRPr lang="pt-BR" sz="2400" dirty="0"/>
          </a:p>
          <a:p>
            <a:r>
              <a:rPr lang="pt-BR" sz="2400" dirty="0"/>
              <a:t>O MAE neste caso fornece uma visão mais correta já que não eleva ao quadrado as diferenças.</a:t>
            </a:r>
          </a:p>
        </p:txBody>
      </p:sp>
    </p:spTree>
    <p:extLst>
      <p:ext uri="{BB962C8B-B14F-4D97-AF65-F5344CB8AC3E}">
        <p14:creationId xmlns:p14="http://schemas.microsoft.com/office/powerpoint/2010/main" val="103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2.5)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Regressão – MAE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𝑀𝐴𝐸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𝑟𝑒𝑎𝑙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𝑉𝑎𝑙𝑜𝑟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𝑒𝑠𝑡𝑖𝑚𝑎𝑑𝑜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n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𝑄𝑢𝑎𝑛𝑡𝑖𝑑𝑎𝑑𝑒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𝑖𝑛𝑠𝑡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â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𝑛𝑐𝑖𝑎𝑠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𝑑𝑎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𝑎𝑚𝑜𝑠𝑡𝑟𝑎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7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2.6) </a:t>
            </a:r>
            <a:r>
              <a:rPr lang="pt-BR" sz="2800" b="1" dirty="0">
                <a:solidFill>
                  <a:srgbClr val="FF0000"/>
                </a:solidFill>
              </a:rPr>
              <a:t>Regressão – Gráfico de Resíduos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Procura demonstrar graficamente os erros de cada uma das estimativas. Tem por objetivo demostrar por meio de um gráfico, qual foi a diferença entre o valor real e o estimado.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2.6) </a:t>
            </a:r>
            <a:r>
              <a:rPr lang="pt-BR" sz="2800" b="1" dirty="0">
                <a:solidFill>
                  <a:srgbClr val="FF0000"/>
                </a:solidFill>
              </a:rPr>
              <a:t>Regressão – Gráfico de Resíduos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Exemplo: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30" y="2262459"/>
            <a:ext cx="10058400" cy="43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5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2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>
            <a:hlinkClick r:id="" action="ppaction://noaction">
              <a:snd r:embed="rId3" name="chimes.wav"/>
            </a:hlinkClick>
          </p:cNvPr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pPr algn="ctr"/>
            <a:r>
              <a:rPr lang="pt-BR" sz="2800" b="1" dirty="0">
                <a:solidFill>
                  <a:srgbClr val="FF0000"/>
                </a:solidFill>
              </a:rPr>
              <a:t>Práticas</a:t>
            </a:r>
          </a:p>
          <a:p>
            <a:pPr algn="ctr"/>
            <a:endParaRPr lang="pt-BR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Fazer as estatísticas solicitadas no Trabalho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Escolher um dos problemas de Classificação e fazer a Análise ROC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</a:rPr>
              <a:t>Escolher um dos problemas de Regressão e fazer o Gráfico de Resíduos</a:t>
            </a:r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8B529DF-20F3-6C47-BB7C-0CCC12F73F3F}"/>
              </a:ext>
            </a:extLst>
          </p:cNvPr>
          <p:cNvGrpSpPr/>
          <p:nvPr/>
        </p:nvGrpSpPr>
        <p:grpSpPr>
          <a:xfrm>
            <a:off x="9463113" y="261416"/>
            <a:ext cx="1759155" cy="456603"/>
            <a:chOff x="0" y="0"/>
            <a:chExt cx="2483283" cy="623744"/>
          </a:xfrm>
        </p:grpSpPr>
        <p:sp>
          <p:nvSpPr>
            <p:cNvPr id="14" name="Nuvem 13">
              <a:extLst>
                <a:ext uri="{FF2B5EF4-FFF2-40B4-BE49-F238E27FC236}">
                  <a16:creationId xmlns:a16="http://schemas.microsoft.com/office/drawing/2014/main" id="{B3848A56-47C5-9548-9D5B-01F3D8A420D7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5" name="Raio 14">
              <a:extLst>
                <a:ext uri="{FF2B5EF4-FFF2-40B4-BE49-F238E27FC236}">
                  <a16:creationId xmlns:a16="http://schemas.microsoft.com/office/drawing/2014/main" id="{761457FA-518B-B144-B027-6795303C8C63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6" name="CaixaDeTexto 5">
              <a:extLst>
                <a:ext uri="{FF2B5EF4-FFF2-40B4-BE49-F238E27FC236}">
                  <a16:creationId xmlns:a16="http://schemas.microsoft.com/office/drawing/2014/main" id="{6D22B578-8CE7-1542-9DAC-BE5CD76FD409}"/>
                </a:ext>
              </a:extLst>
            </p:cNvPr>
            <p:cNvSpPr txBox="1"/>
            <p:nvPr/>
          </p:nvSpPr>
          <p:spPr>
            <a:xfrm>
              <a:off x="214454" y="83835"/>
              <a:ext cx="1576007" cy="218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Faz </a:t>
              </a:r>
              <a:r>
                <a:rPr lang="pt-BR" sz="1200" b="1" kern="12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vc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48F829-1410-1F4D-859F-5408E8DDC940}"/>
              </a:ext>
            </a:extLst>
          </p:cNvPr>
          <p:cNvSpPr txBox="1"/>
          <p:nvPr/>
        </p:nvSpPr>
        <p:spPr>
          <a:xfrm>
            <a:off x="13864281" y="630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0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2)	</a:t>
            </a:r>
            <a:r>
              <a:rPr lang="pt-BR" sz="2800" b="1" dirty="0">
                <a:solidFill>
                  <a:srgbClr val="FF0000"/>
                </a:solidFill>
              </a:rPr>
              <a:t>Principais Métricas para Regressão: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r>
              <a:rPr lang="pt-BR" sz="2800" dirty="0">
                <a:solidFill>
                  <a:schemeClr val="tx1"/>
                </a:solidFill>
              </a:rPr>
              <a:t>2.1	R2</a:t>
            </a:r>
          </a:p>
          <a:p>
            <a:r>
              <a:rPr lang="pt-BR" sz="2800" dirty="0">
                <a:solidFill>
                  <a:schemeClr val="tx1"/>
                </a:solidFill>
              </a:rPr>
              <a:t>2.2	</a:t>
            </a:r>
            <a:r>
              <a:rPr lang="pt-BR" sz="2800" dirty="0" err="1">
                <a:solidFill>
                  <a:schemeClr val="tx1"/>
                </a:solidFill>
              </a:rPr>
              <a:t>Syx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pt-BR" sz="2800" dirty="0">
                <a:solidFill>
                  <a:schemeClr val="tx1"/>
                </a:solidFill>
              </a:rPr>
              <a:t>2.3	Correlação Pearson</a:t>
            </a:r>
          </a:p>
          <a:p>
            <a:r>
              <a:rPr lang="pt-BR" sz="2800" dirty="0">
                <a:solidFill>
                  <a:schemeClr val="tx1"/>
                </a:solidFill>
              </a:rPr>
              <a:t>2.4	RMSE</a:t>
            </a:r>
          </a:p>
          <a:p>
            <a:r>
              <a:rPr lang="pt-BR" sz="2800" dirty="0">
                <a:solidFill>
                  <a:schemeClr val="tx1"/>
                </a:solidFill>
              </a:rPr>
              <a:t>2.5	MAE</a:t>
            </a:r>
          </a:p>
          <a:p>
            <a:r>
              <a:rPr lang="pt-BR" sz="2800" dirty="0">
                <a:solidFill>
                  <a:schemeClr val="tx1"/>
                </a:solidFill>
              </a:rPr>
              <a:t>2.6	Análise de Resíduos</a:t>
            </a:r>
            <a:br>
              <a:rPr lang="pt-BR" sz="2800" dirty="0">
                <a:solidFill>
                  <a:schemeClr val="tx1"/>
                </a:solidFill>
              </a:rPr>
            </a:br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1.1) </a:t>
            </a:r>
            <a:r>
              <a:rPr lang="pt-BR" sz="2800" b="1" dirty="0">
                <a:solidFill>
                  <a:srgbClr val="FF0000"/>
                </a:solidFill>
              </a:rPr>
              <a:t>Classificação - Matriz de Confusão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18011" y="3265944"/>
            <a:ext cx="1161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Considere o seguinte exemplo de um algoritmo de classificação encarregado de verificar se os </a:t>
            </a:r>
            <a:r>
              <a:rPr lang="pt-BR" sz="2400" dirty="0" err="1"/>
              <a:t>emails</a:t>
            </a:r>
            <a:r>
              <a:rPr lang="pt-BR" sz="2400" dirty="0"/>
              <a:t> recebidos são ou não Spam. Analisando esta Matriz de Confusão temos: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265298"/>
              </p:ext>
            </p:extLst>
          </p:nvPr>
        </p:nvGraphicFramePr>
        <p:xfrm>
          <a:off x="568960" y="4294235"/>
          <a:ext cx="111582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3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3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QTDE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dirty="0">
                          <a:solidFill>
                            <a:srgbClr val="FF0000"/>
                          </a:solidFill>
                        </a:rPr>
                        <a:t>1290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Eram 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 e foram classificados como 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FF0000"/>
                          </a:solidFill>
                        </a:rPr>
                        <a:t>ACERTO NA CLASSFICAÇÃO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Eram Spam e foram classificados corretamente como Spam;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FF0000"/>
                          </a:solidFill>
                        </a:rPr>
                        <a:t>ACERTO NA CLASSFICAÇÃO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Eram 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 e foram classificados como Spam;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ERRO NA CLASSFICAÇÃO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Eram Spam e foram classificados como 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ERRO NA CLASSFICAÇÃO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6B07C8E6-5BD9-8A4D-9FB4-A1A510A4C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98" y="2028896"/>
            <a:ext cx="3983086" cy="12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1.1) </a:t>
            </a:r>
            <a:r>
              <a:rPr lang="pt-BR" sz="2800" b="1" dirty="0">
                <a:solidFill>
                  <a:srgbClr val="FF0000"/>
                </a:solidFill>
              </a:rPr>
              <a:t>Classificação - Matriz de Confusão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63894"/>
              </p:ext>
            </p:extLst>
          </p:nvPr>
        </p:nvGraphicFramePr>
        <p:xfrm>
          <a:off x="1471930" y="3616541"/>
          <a:ext cx="86831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6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Verdadeiro Positivo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É a classificação correta da Classe Positiva (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OK)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Verdadeiro Negativo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É a classificação correta da Classe Negativa (Spam)</a:t>
                      </a:r>
                      <a:endParaRPr lang="pt-BR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Falso Negativo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É a classificação errada da Classe Negativa (Spam)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Falso Positivo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É a classificação errada da Classe Positiva(</a:t>
                      </a:r>
                      <a:r>
                        <a:rPr lang="pt-BR" sz="1800" dirty="0" err="1"/>
                        <a:t>Email</a:t>
                      </a:r>
                      <a:r>
                        <a:rPr lang="pt-BR" sz="1800" dirty="0"/>
                        <a:t> OK)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05436"/>
                  </a:ext>
                </a:extLst>
              </a:tr>
            </a:tbl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05FC207A-45A1-7042-85F5-CF2EC0036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45" y="2065662"/>
            <a:ext cx="3983086" cy="12091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2AB99E7-3E0C-F54A-8A3D-0811EC6F9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6" y="2065662"/>
            <a:ext cx="6384931" cy="12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Alternativo 68"/>
          <p:cNvSpPr/>
          <p:nvPr/>
        </p:nvSpPr>
        <p:spPr>
          <a:xfrm>
            <a:off x="130629" y="1114164"/>
            <a:ext cx="11900261" cy="5574018"/>
          </a:xfrm>
          <a:prstGeom prst="flowChartAlternateProcess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>
                <a:solidFill>
                  <a:schemeClr val="tx1"/>
                </a:solidFill>
              </a:rPr>
              <a:t>1.1) </a:t>
            </a:r>
            <a:r>
              <a:rPr lang="pt-BR" sz="2800" b="1" dirty="0">
                <a:solidFill>
                  <a:srgbClr val="FF0000"/>
                </a:solidFill>
              </a:rPr>
              <a:t>Classificação - Matriz de Confusão – Mais de duas classes</a:t>
            </a:r>
          </a:p>
          <a:p>
            <a:r>
              <a:rPr lang="pt-BR" sz="2800" dirty="0">
                <a:solidFill>
                  <a:schemeClr val="tx1"/>
                </a:solidFill>
              </a:rPr>
              <a:t> </a:t>
            </a: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2800" dirty="0">
              <a:solidFill>
                <a:schemeClr val="tx1"/>
              </a:solidFill>
            </a:endParaRPr>
          </a:p>
          <a:p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89560" y="5410023"/>
            <a:ext cx="11612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Quando temos mais de duas classes, o FN e FP é a soma das demais classes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83BC498-B84F-5B49-9008-8F118B0B3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0" y="2161540"/>
            <a:ext cx="8737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1.2)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- Acurácia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É a quantidade de acertos dividido pelo total de instâncias:</a:t>
                </a: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OU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𝑄𝑡𝑑𝑒</m:t>
                          </m:r>
                          <m: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𝐴𝑐𝑒𝑟𝑡𝑜𝑠</m:t>
                          </m:r>
                        </m:num>
                        <m:den>
                          <m: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9" y="1114164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5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0" y="138232"/>
            <a:ext cx="10566797" cy="673100"/>
          </a:xfrm>
          <a:noFill/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Avaliação e Comparação de Modelos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69164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975934"/>
            <a:ext cx="12192000" cy="58820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12" name="Rectangle 19"/>
          <p:cNvSpPr/>
          <p:nvPr/>
        </p:nvSpPr>
        <p:spPr>
          <a:xfrm rot="2700000">
            <a:off x="3902325" y="1307009"/>
            <a:ext cx="233346" cy="233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tângulo 11"/>
          <p:cNvSpPr/>
          <p:nvPr/>
        </p:nvSpPr>
        <p:spPr>
          <a:xfrm>
            <a:off x="130629" y="1114165"/>
            <a:ext cx="11900261" cy="5574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uxograma: Processo Alternativo 68"/>
              <p:cNvSpPr/>
              <p:nvPr/>
            </p:nvSpPr>
            <p:spPr>
              <a:xfrm>
                <a:off x="130628" y="975933"/>
                <a:ext cx="11900261" cy="5574018"/>
              </a:xfrm>
              <a:prstGeom prst="flowChartAlternateProcess">
                <a:avLst/>
              </a:prstGeom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2800" dirty="0">
                    <a:solidFill>
                      <a:schemeClr val="tx1"/>
                    </a:solidFill>
                  </a:rPr>
                  <a:t>1.2) 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Classificação – Acurácia – Exemplo 1</a:t>
                </a: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pPr marL="514350" indent="-514350">
                  <a:buAutoNum type="arabicParenR"/>
                </a:pPr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r>
                  <a:rPr lang="pt-B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𝑐𝑖𝑎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𝑄𝑡𝑑𝑒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𝐴𝑐𝑒𝑟𝑡𝑜𝑠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den>
                      </m:f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730+1290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730+47+25+1290</m:t>
                          </m:r>
                        </m:den>
                      </m:f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0,96 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96%</m:t>
                      </m:r>
                    </m:oMath>
                  </m:oMathPara>
                </a14:m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  <a:p>
                <a:endParaRPr 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Fluxograma: Processo Alternativo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" y="975933"/>
                <a:ext cx="11900261" cy="557401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>
            <a:extLst>
              <a:ext uri="{FF2B5EF4-FFF2-40B4-BE49-F238E27FC236}">
                <a16:creationId xmlns:a16="http://schemas.microsoft.com/office/drawing/2014/main" id="{B5721715-8FE3-9E49-904C-F11D9023B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5" y="1642841"/>
            <a:ext cx="4730436" cy="14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1AEBA727FD5040BBE085F4CA6C2370" ma:contentTypeVersion="0" ma:contentTypeDescription="Crie um novo documento." ma:contentTypeScope="" ma:versionID="12b0669b8819e4a656958672b7ea91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39468b0e37e4891bc5b0d60070b4c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60EBA7-7ED2-483F-AAAF-FBA777B38D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FF9EF6-F216-4726-93BA-54721D535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F228A0-3FCB-402F-9402-38139EC8A0DC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17354</TotalTime>
  <Words>2207</Words>
  <Application>Microsoft Macintosh PowerPoint</Application>
  <PresentationFormat>Widescreen</PresentationFormat>
  <Paragraphs>601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Arial</vt:lpstr>
      <vt:lpstr>Arial Narrow</vt:lpstr>
      <vt:lpstr>Calibri</vt:lpstr>
      <vt:lpstr>Calibri Light</vt:lpstr>
      <vt:lpstr>Cambria Math</vt:lpstr>
      <vt:lpstr>Nyala</vt:lpstr>
      <vt:lpstr>Times New Roman</vt:lpstr>
      <vt:lpstr>Tema do Office</vt:lpstr>
      <vt:lpstr>Apresentação do PowerPoint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  <vt:lpstr>Avaliação e Comparação de Modelos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Jaime Wojciechowski</dc:creator>
  <cp:keywords/>
  <dc:description/>
  <cp:lastModifiedBy>Jaime Wojciechowski</cp:lastModifiedBy>
  <cp:revision>445</cp:revision>
  <cp:lastPrinted>2019-09-12T17:04:14Z</cp:lastPrinted>
  <dcterms:created xsi:type="dcterms:W3CDTF">2016-10-08T20:49:45Z</dcterms:created>
  <dcterms:modified xsi:type="dcterms:W3CDTF">2022-08-24T13:32:58Z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0x010100AF1AEBA727FD5040BBE085F4CA6C2370</vt:lpwstr>
  </property>
</Properties>
</file>